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57" r:id="rId6"/>
    <p:sldMasterId id="2147484775" r:id="rId7"/>
  </p:sldMasterIdLst>
  <p:notesMasterIdLst>
    <p:notesMasterId r:id="rId39"/>
  </p:notesMasterIdLst>
  <p:handoutMasterIdLst>
    <p:handoutMasterId r:id="rId40"/>
  </p:handoutMasterIdLst>
  <p:sldIdLst>
    <p:sldId id="1864" r:id="rId8"/>
    <p:sldId id="1862" r:id="rId9"/>
    <p:sldId id="1863" r:id="rId10"/>
    <p:sldId id="1861" r:id="rId11"/>
    <p:sldId id="1865" r:id="rId12"/>
    <p:sldId id="1866" r:id="rId13"/>
    <p:sldId id="4493" r:id="rId14"/>
    <p:sldId id="2948" r:id="rId15"/>
    <p:sldId id="1867" r:id="rId16"/>
    <p:sldId id="1868" r:id="rId17"/>
    <p:sldId id="1869" r:id="rId18"/>
    <p:sldId id="1870" r:id="rId19"/>
    <p:sldId id="1871" r:id="rId20"/>
    <p:sldId id="1872" r:id="rId21"/>
    <p:sldId id="1873" r:id="rId22"/>
    <p:sldId id="1874" r:id="rId23"/>
    <p:sldId id="1875" r:id="rId24"/>
    <p:sldId id="1876" r:id="rId25"/>
    <p:sldId id="1877" r:id="rId26"/>
    <p:sldId id="1878" r:id="rId27"/>
    <p:sldId id="1885" r:id="rId28"/>
    <p:sldId id="1886" r:id="rId29"/>
    <p:sldId id="1879" r:id="rId30"/>
    <p:sldId id="4494" r:id="rId31"/>
    <p:sldId id="4495" r:id="rId32"/>
    <p:sldId id="1880" r:id="rId33"/>
    <p:sldId id="1881" r:id="rId34"/>
    <p:sldId id="1882" r:id="rId35"/>
    <p:sldId id="1883" r:id="rId36"/>
    <p:sldId id="1884" r:id="rId37"/>
    <p:sldId id="1887" r:id="rId3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rtualización" id="{888AB95E-1B7E-4E95-8F39-C5D0E8372BC2}">
          <p14:sldIdLst>
            <p14:sldId id="1864"/>
            <p14:sldId id="1862"/>
            <p14:sldId id="1863"/>
            <p14:sldId id="1861"/>
            <p14:sldId id="1865"/>
            <p14:sldId id="1866"/>
            <p14:sldId id="4493"/>
            <p14:sldId id="2948"/>
            <p14:sldId id="1867"/>
            <p14:sldId id="1868"/>
            <p14:sldId id="1869"/>
            <p14:sldId id="1870"/>
            <p14:sldId id="1871"/>
            <p14:sldId id="1872"/>
            <p14:sldId id="1873"/>
            <p14:sldId id="1874"/>
            <p14:sldId id="1875"/>
            <p14:sldId id="1876"/>
            <p14:sldId id="1877"/>
            <p14:sldId id="1878"/>
            <p14:sldId id="1885"/>
            <p14:sldId id="1886"/>
            <p14:sldId id="1879"/>
            <p14:sldId id="4494"/>
            <p14:sldId id="4495"/>
            <p14:sldId id="1880"/>
            <p14:sldId id="1881"/>
            <p14:sldId id="1882"/>
            <p14:sldId id="1883"/>
            <p14:sldId id="1884"/>
            <p14:sldId id="18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8080"/>
    <a:srgbClr val="3366FF"/>
    <a:srgbClr val="CC66FF"/>
    <a:srgbClr val="F14001"/>
    <a:srgbClr val="D83B01"/>
    <a:srgbClr val="737373"/>
    <a:srgbClr val="BDBDBD"/>
    <a:srgbClr val="D2D2D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347" autoAdjust="0"/>
  </p:normalViewPr>
  <p:slideViewPr>
    <p:cSldViewPr snapToGrid="0">
      <p:cViewPr varScale="1">
        <p:scale>
          <a:sx n="48" d="100"/>
          <a:sy n="48" d="100"/>
        </p:scale>
        <p:origin x="1542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1/17/2019 1:35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1/17/2019 1:33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1/17/2019 1:33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hypervisor is a process that separates a computer’s operating system and applications from the underlying physical hardware. Also known as virtual machine monitor, creates and runs virtual machines.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1/17/2019 1:35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77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88346"/>
          </a:xfrm>
        </p:spPr>
        <p:txBody>
          <a:bodyPr wrap="square">
            <a:sp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228600" indent="0">
              <a:buNone/>
              <a:defRPr sz="3200">
                <a:solidFill>
                  <a:schemeClr val="bg1"/>
                </a:solidFill>
              </a:defRPr>
            </a:lvl2pPr>
            <a:lvl3pPr marL="457200" indent="0">
              <a:buNone/>
              <a:defRPr sz="2400">
                <a:solidFill>
                  <a:schemeClr val="bg1"/>
                </a:solidFill>
              </a:defRPr>
            </a:lvl3pPr>
            <a:lvl4pPr marL="685800" indent="0">
              <a:buNone/>
              <a:defRPr sz="2000">
                <a:solidFill>
                  <a:schemeClr val="bg1"/>
                </a:solidFill>
              </a:defRPr>
            </a:lvl4pPr>
            <a:lvl5pPr marL="9144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787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8834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83196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6933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238834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4000" b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3200" b="0">
                <a:solidFill>
                  <a:schemeClr val="bg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2400" b="0">
                <a:solidFill>
                  <a:schemeClr val="bg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2000" b="0">
                <a:solidFill>
                  <a:schemeClr val="bg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2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722" y="1435100"/>
            <a:ext cx="5212080" cy="238834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4000" b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3200" b="0">
                <a:solidFill>
                  <a:schemeClr val="bg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2400" b="0">
                <a:solidFill>
                  <a:schemeClr val="bg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2000" b="0">
                <a:solidFill>
                  <a:schemeClr val="bg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2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169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6229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44107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37933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932577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2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3648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9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64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7537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32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46129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3438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80592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343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7405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93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627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12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157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5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10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84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331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2353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240284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858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782138"/>
            <a:ext cx="12191377" cy="10758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550" y="6171287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9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077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309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876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332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460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289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4105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989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771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055465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8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164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272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504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194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6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79738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95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2388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2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40" r:id="rId5"/>
    <p:sldLayoutId id="2147484741" r:id="rId6"/>
    <p:sldLayoutId id="2147484742" r:id="rId7"/>
    <p:sldLayoutId id="2147484743" r:id="rId8"/>
    <p:sldLayoutId id="2147484744" r:id="rId9"/>
    <p:sldLayoutId id="2147484745" r:id="rId10"/>
    <p:sldLayoutId id="2147484746" r:id="rId11"/>
    <p:sldLayoutId id="2147484748" r:id="rId12"/>
    <p:sldLayoutId id="2147484750" r:id="rId13"/>
    <p:sldLayoutId id="2147484794" r:id="rId1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4000" kern="1200" spc="0" baseline="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2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976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  <p:sldLayoutId id="2147484787" r:id="rId12"/>
    <p:sldLayoutId id="2147484788" r:id="rId13"/>
    <p:sldLayoutId id="2147484789" r:id="rId14"/>
    <p:sldLayoutId id="2147484790" r:id="rId15"/>
    <p:sldLayoutId id="2147484791" r:id="rId16"/>
    <p:sldLayoutId id="2147484792" r:id="rId17"/>
    <p:sldLayoutId id="214748479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mcastellon@unan.edu.ni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660A-0835-4B6A-8FD4-F2CC148E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Facultativa</a:t>
            </a:r>
            <a:r>
              <a:rPr lang="en-US" dirty="0"/>
              <a:t> de Carrera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8E2F-C77D-4FB3-B7AD-7EEDC75D1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Humberto </a:t>
            </a:r>
            <a:r>
              <a:rPr lang="en-US" dirty="0" err="1"/>
              <a:t>Castellón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9522A-C242-4991-8C80-8984ECB9FBDE}"/>
              </a:ext>
            </a:extLst>
          </p:cNvPr>
          <p:cNvSpPr/>
          <p:nvPr/>
        </p:nvSpPr>
        <p:spPr bwMode="auto">
          <a:xfrm>
            <a:off x="172278" y="6042991"/>
            <a:ext cx="1815548" cy="53008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74520-154E-498F-AF94-9BF215D0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0" y="5780014"/>
            <a:ext cx="3759200" cy="10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5C6-5FF7-4D2B-9245-09F6D007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321005"/>
            <a:ext cx="4161981" cy="2215991"/>
          </a:xfrm>
        </p:spPr>
        <p:txBody>
          <a:bodyPr/>
          <a:lstStyle/>
          <a:p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centro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escritorio</a:t>
            </a:r>
            <a:r>
              <a:rPr lang="en-US" dirty="0"/>
              <a:t>,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2F91D-50EF-4A65-ACBD-C43083D2556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73" y="0"/>
            <a:ext cx="6858000" cy="41045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B7DD356-7417-458D-9B7B-412E7FA7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13" y="2478157"/>
            <a:ext cx="6858000" cy="3857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A74B9-6601-4B95-9D45-FF33D6238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161" y="522218"/>
            <a:ext cx="6858000" cy="42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2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F3A7-972A-4E55-A1AE-1427C38C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4160520" cy="1723549"/>
          </a:xfrm>
        </p:spPr>
        <p:txBody>
          <a:bodyPr/>
          <a:lstStyle/>
          <a:p>
            <a:r>
              <a:rPr lang="en-US" dirty="0" err="1"/>
              <a:t>Ahorro</a:t>
            </a:r>
            <a:r>
              <a:rPr lang="en-US" dirty="0"/>
              <a:t> de </a:t>
            </a:r>
            <a:r>
              <a:rPr lang="en-US" dirty="0" err="1"/>
              <a:t>dinero</a:t>
            </a:r>
            <a:r>
              <a:rPr lang="en-US" dirty="0"/>
              <a:t> a la </a:t>
            </a:r>
            <a:r>
              <a:rPr lang="en-US" dirty="0" err="1"/>
              <a:t>organización</a:t>
            </a:r>
            <a:r>
              <a:rPr lang="en-US" dirty="0"/>
              <a:t> </a:t>
            </a:r>
            <a:r>
              <a:rPr lang="en-US" dirty="0" err="1"/>
              <a:t>proporcionando</a:t>
            </a:r>
            <a:r>
              <a:rPr lang="en-US" dirty="0"/>
              <a:t> ‘</a:t>
            </a:r>
            <a:r>
              <a:rPr lang="en-US" dirty="0" err="1"/>
              <a:t>agilidad</a:t>
            </a:r>
            <a:r>
              <a:rPr lang="en-US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279CD-1736-43F6-BCFC-0E7BF894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98713"/>
            <a:ext cx="6858000" cy="38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764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A73-1686-4CB0-8292-83E02F9F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875002"/>
            <a:ext cx="4161981" cy="1107996"/>
          </a:xfrm>
        </p:spPr>
        <p:txBody>
          <a:bodyPr/>
          <a:lstStyle/>
          <a:p>
            <a:r>
              <a:rPr lang="en-US" dirty="0" err="1"/>
              <a:t>Facilitar</a:t>
            </a:r>
            <a:r>
              <a:rPr lang="en-US" dirty="0"/>
              <a:t> el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administrador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CA164C-531B-4326-AE23-05181AF079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143" b="7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9535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49B3-0DE1-4DEE-848C-F70278BF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Beneficios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AEBB6-BC3E-4140-A998-522B5B2BB51E}"/>
              </a:ext>
            </a:extLst>
          </p:cNvPr>
          <p:cNvCxnSpPr>
            <a:cxnSpLocks/>
          </p:cNvCxnSpPr>
          <p:nvPr/>
        </p:nvCxnSpPr>
        <p:spPr>
          <a:xfrm>
            <a:off x="212035" y="3684104"/>
            <a:ext cx="2173356" cy="0"/>
          </a:xfrm>
          <a:prstGeom prst="line">
            <a:avLst/>
          </a:prstGeom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AE4A56-02D5-4FF2-9F18-9A0A4EA9FA9E}"/>
              </a:ext>
            </a:extLst>
          </p:cNvPr>
          <p:cNvCxnSpPr>
            <a:cxnSpLocks/>
          </p:cNvCxnSpPr>
          <p:nvPr/>
        </p:nvCxnSpPr>
        <p:spPr>
          <a:xfrm>
            <a:off x="2378761" y="3677480"/>
            <a:ext cx="2173356" cy="0"/>
          </a:xfrm>
          <a:prstGeom prst="line">
            <a:avLst/>
          </a:prstGeom>
          <a:ln w="57150">
            <a:solidFill>
              <a:srgbClr val="FFFF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DC5B0-C12C-42CC-954F-22041090B94C}"/>
              </a:ext>
            </a:extLst>
          </p:cNvPr>
          <p:cNvCxnSpPr>
            <a:cxnSpLocks/>
          </p:cNvCxnSpPr>
          <p:nvPr/>
        </p:nvCxnSpPr>
        <p:spPr>
          <a:xfrm>
            <a:off x="4565386" y="3677480"/>
            <a:ext cx="2173356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2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680-FF53-4250-9168-74170169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Eficiencia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centro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EA644-7874-4DB4-8B2B-7B2AE1048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3086652" cy="1107996"/>
          </a:xfrm>
          <a:solidFill>
            <a:srgbClr val="D83B01"/>
          </a:solidFill>
        </p:spPr>
        <p:txBody>
          <a:bodyPr/>
          <a:lstStyle/>
          <a:p>
            <a:pPr algn="ctr"/>
            <a:r>
              <a:rPr lang="en-US" sz="3600" dirty="0" err="1"/>
              <a:t>Creación</a:t>
            </a:r>
            <a:r>
              <a:rPr lang="en-US" sz="3600" dirty="0"/>
              <a:t> de </a:t>
            </a:r>
            <a:r>
              <a:rPr lang="en-US" sz="3600" dirty="0" err="1"/>
              <a:t>nuevas</a:t>
            </a:r>
            <a:r>
              <a:rPr lang="en-US" sz="3600" dirty="0"/>
              <a:t> VMs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AA6871-22CF-4386-8E8C-8CCD3B060E5C}"/>
              </a:ext>
            </a:extLst>
          </p:cNvPr>
          <p:cNvSpPr txBox="1">
            <a:spLocks/>
          </p:cNvSpPr>
          <p:nvPr/>
        </p:nvSpPr>
        <p:spPr>
          <a:xfrm>
            <a:off x="584200" y="3623870"/>
            <a:ext cx="3086652" cy="1107996"/>
          </a:xfrm>
          <a:prstGeom prst="rect">
            <a:avLst/>
          </a:prstGeom>
          <a:solidFill>
            <a:srgbClr val="D83B01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/>
              <a:t>Clonación</a:t>
            </a:r>
            <a:r>
              <a:rPr lang="en-US" sz="3600" dirty="0"/>
              <a:t> de </a:t>
            </a:r>
            <a:r>
              <a:rPr lang="en-US" sz="3600" dirty="0" err="1"/>
              <a:t>nuevas</a:t>
            </a:r>
            <a:r>
              <a:rPr lang="en-US" sz="3600" dirty="0"/>
              <a:t> VMs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9CD8DF-C432-486D-BCDE-A2652CF055C1}"/>
              </a:ext>
            </a:extLst>
          </p:cNvPr>
          <p:cNvSpPr txBox="1">
            <a:spLocks/>
          </p:cNvSpPr>
          <p:nvPr/>
        </p:nvSpPr>
        <p:spPr>
          <a:xfrm>
            <a:off x="4765261" y="1435100"/>
            <a:ext cx="3086652" cy="15696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err="1"/>
              <a:t>Agregar</a:t>
            </a:r>
            <a:r>
              <a:rPr lang="en-US" sz="3400" dirty="0"/>
              <a:t> </a:t>
            </a:r>
            <a:r>
              <a:rPr lang="en-US" sz="3400" dirty="0" err="1"/>
              <a:t>recursos</a:t>
            </a:r>
            <a:r>
              <a:rPr lang="en-US" sz="3400" dirty="0"/>
              <a:t> bajo </a:t>
            </a:r>
            <a:r>
              <a:rPr lang="en-US" sz="3400" dirty="0" err="1"/>
              <a:t>demanda</a:t>
            </a:r>
            <a:endParaRPr lang="en-US" sz="3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6F905D-2D91-4CD7-8524-593D61B0190A}"/>
              </a:ext>
            </a:extLst>
          </p:cNvPr>
          <p:cNvSpPr txBox="1">
            <a:spLocks/>
          </p:cNvSpPr>
          <p:nvPr/>
        </p:nvSpPr>
        <p:spPr>
          <a:xfrm>
            <a:off x="4765261" y="3613328"/>
            <a:ext cx="3086652" cy="11079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/>
              <a:t>Administrar</a:t>
            </a:r>
            <a:r>
              <a:rPr lang="en-US" sz="3600" dirty="0"/>
              <a:t> </a:t>
            </a:r>
            <a:r>
              <a:rPr lang="en-US" sz="3600" dirty="0" err="1"/>
              <a:t>muchas</a:t>
            </a:r>
            <a:r>
              <a:rPr lang="en-US" sz="3600" dirty="0"/>
              <a:t> VMs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F5E98F-7201-4F29-80B3-9269C51D2855}"/>
              </a:ext>
            </a:extLst>
          </p:cNvPr>
          <p:cNvSpPr txBox="1">
            <a:spLocks/>
          </p:cNvSpPr>
          <p:nvPr/>
        </p:nvSpPr>
        <p:spPr>
          <a:xfrm>
            <a:off x="8946322" y="1435100"/>
            <a:ext cx="3086652" cy="13849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Tomar</a:t>
            </a:r>
            <a:r>
              <a:rPr lang="en-US" sz="3000" dirty="0"/>
              <a:t> </a:t>
            </a:r>
            <a:r>
              <a:rPr lang="en-US" sz="3000" dirty="0" err="1"/>
              <a:t>instantáneas</a:t>
            </a:r>
            <a:r>
              <a:rPr lang="en-US" sz="3000" dirty="0"/>
              <a:t> antes de </a:t>
            </a:r>
            <a:r>
              <a:rPr lang="en-US" sz="3000" dirty="0" err="1"/>
              <a:t>actualizaciones</a:t>
            </a:r>
            <a:endParaRPr lang="en-US" sz="3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EA64370-A443-4A90-B4BD-492E5E7E12E1}"/>
              </a:ext>
            </a:extLst>
          </p:cNvPr>
          <p:cNvSpPr txBox="1">
            <a:spLocks/>
          </p:cNvSpPr>
          <p:nvPr/>
        </p:nvSpPr>
        <p:spPr>
          <a:xfrm>
            <a:off x="8946322" y="3623870"/>
            <a:ext cx="3086652" cy="92333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Administración</a:t>
            </a:r>
            <a:r>
              <a:rPr lang="en-US" sz="3000" dirty="0"/>
              <a:t> por </a:t>
            </a:r>
            <a:r>
              <a:rPr lang="en-US" sz="3000" dirty="0" err="1"/>
              <a:t>políticas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038159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F36-C265-458E-849B-98E0DF32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Agilidad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negocio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116C2-3142-4E7C-A538-30EEE435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5655" y="1461359"/>
            <a:ext cx="8188655" cy="1231106"/>
          </a:xfrm>
        </p:spPr>
        <p:txBody>
          <a:bodyPr/>
          <a:lstStyle/>
          <a:p>
            <a:pPr algn="ctr"/>
            <a:r>
              <a:rPr lang="en-US" dirty="0" err="1"/>
              <a:t>Despliegue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de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FD1FC2-EBAB-4660-A7ED-D914CA29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1" y="1444310"/>
            <a:ext cx="1378888" cy="1378888"/>
          </a:xfrm>
          <a:prstGeom prst="rect">
            <a:avLst/>
          </a:prstGeom>
        </p:spPr>
      </p:pic>
      <p:pic>
        <p:nvPicPr>
          <p:cNvPr id="7" name="Picture 6" descr="A close up of a building&#10;&#10;Description automatically generated">
            <a:extLst>
              <a:ext uri="{FF2B5EF4-FFF2-40B4-BE49-F238E27FC236}">
                <a16:creationId xmlns:a16="http://schemas.microsoft.com/office/drawing/2014/main" id="{5F9ED0B8-BD13-4B5B-901F-C0CA26093C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391" y="3223445"/>
            <a:ext cx="1378888" cy="1378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9723D2-1830-4A30-8FAE-9BEC9FFBA4BC}"/>
              </a:ext>
            </a:extLst>
          </p:cNvPr>
          <p:cNvSpPr txBox="1">
            <a:spLocks/>
          </p:cNvSpPr>
          <p:nvPr/>
        </p:nvSpPr>
        <p:spPr>
          <a:xfrm>
            <a:off x="2415655" y="3223445"/>
            <a:ext cx="818865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Escalar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rápida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712475F-EC02-4E88-A265-3905C4DD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1" y="5002580"/>
            <a:ext cx="1380744" cy="1380744"/>
          </a:xfrm>
          <a:prstGeom prst="rect">
            <a:avLst/>
          </a:prstGeom>
          <a:solidFill>
            <a:schemeClr val="bg1">
              <a:alpha val="98000"/>
            </a:schemeClr>
          </a:solidFill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EA338A-8B94-4327-8F8F-6FE7D8C1B343}"/>
              </a:ext>
            </a:extLst>
          </p:cNvPr>
          <p:cNvSpPr txBox="1">
            <a:spLocks/>
          </p:cNvSpPr>
          <p:nvPr/>
        </p:nvSpPr>
        <p:spPr>
          <a:xfrm>
            <a:off x="2415655" y="4985531"/>
            <a:ext cx="818865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Reasignar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que </a:t>
            </a:r>
            <a:r>
              <a:rPr lang="en-US" dirty="0" err="1"/>
              <a:t>impacten</a:t>
            </a:r>
            <a:r>
              <a:rPr lang="en-US" dirty="0"/>
              <a:t> el </a:t>
            </a:r>
            <a:r>
              <a:rPr lang="en-US" dirty="0" err="1"/>
              <a:t>negocio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456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8965-29DA-465F-B440-B92F5F0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Disponibilidad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6E2F2-05B2-4DE8-AC81-06D36E0FA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2492990"/>
          </a:xfrm>
        </p:spPr>
        <p:txBody>
          <a:bodyPr/>
          <a:lstStyle/>
          <a:p>
            <a:r>
              <a:rPr lang="en-US" dirty="0" err="1"/>
              <a:t>Abstracción</a:t>
            </a:r>
            <a:endParaRPr lang="en-US" dirty="0"/>
          </a:p>
          <a:p>
            <a:r>
              <a:rPr lang="en-US" sz="2800" dirty="0"/>
              <a:t>Lo que es </a:t>
            </a:r>
            <a:r>
              <a:rPr lang="en-US" sz="2800" dirty="0" err="1"/>
              <a:t>virtualizado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software se </a:t>
            </a:r>
            <a:r>
              <a:rPr lang="en-US" sz="2800" dirty="0" err="1"/>
              <a:t>convierte</a:t>
            </a:r>
            <a:r>
              <a:rPr lang="en-US" sz="2800" dirty="0"/>
              <a:t> </a:t>
            </a:r>
            <a:r>
              <a:rPr lang="en-US" sz="2800" dirty="0" err="1"/>
              <a:t>relativamente</a:t>
            </a:r>
            <a:r>
              <a:rPr lang="en-US" sz="2800" dirty="0"/>
              <a:t> </a:t>
            </a:r>
            <a:r>
              <a:rPr lang="en-US" sz="2800" dirty="0" err="1"/>
              <a:t>indendependiente</a:t>
            </a:r>
            <a:r>
              <a:rPr lang="en-US" sz="2800" dirty="0"/>
              <a:t> del hardware </a:t>
            </a:r>
            <a:r>
              <a:rPr lang="en-US" sz="2800" dirty="0" err="1"/>
              <a:t>subyacente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6631E-7591-43A4-A386-0E306806BC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722" y="1435100"/>
            <a:ext cx="5212080" cy="2677656"/>
          </a:xfrm>
        </p:spPr>
        <p:txBody>
          <a:bodyPr/>
          <a:lstStyle/>
          <a:p>
            <a:r>
              <a:rPr lang="en-US" dirty="0"/>
              <a:t>Alta </a:t>
            </a:r>
            <a:r>
              <a:rPr lang="en-US" dirty="0" err="1"/>
              <a:t>disponibilidad</a:t>
            </a:r>
            <a:r>
              <a:rPr lang="en-US" dirty="0"/>
              <a:t> para </a:t>
            </a:r>
            <a:r>
              <a:rPr lang="en-US" dirty="0" err="1"/>
              <a:t>todos</a:t>
            </a:r>
            <a:endParaRPr lang="en-US" dirty="0"/>
          </a:p>
          <a:p>
            <a:r>
              <a:rPr lang="en-US" sz="2800" dirty="0"/>
              <a:t>La </a:t>
            </a:r>
            <a:r>
              <a:rPr lang="en-US" sz="2800" dirty="0" err="1"/>
              <a:t>disponibilidad</a:t>
            </a:r>
            <a:r>
              <a:rPr lang="en-US" sz="2800" dirty="0"/>
              <a:t> que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alguna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</a:t>
            </a:r>
            <a:r>
              <a:rPr lang="en-US" sz="2800" dirty="0" err="1"/>
              <a:t>díficil</a:t>
            </a:r>
            <a:r>
              <a:rPr lang="en-US" sz="2800" dirty="0"/>
              <a:t> y </a:t>
            </a:r>
            <a:r>
              <a:rPr lang="en-US" sz="2800" dirty="0" err="1"/>
              <a:t>costosa</a:t>
            </a:r>
            <a:r>
              <a:rPr lang="en-US" sz="2800" dirty="0"/>
              <a:t> se ha </a:t>
            </a:r>
            <a:r>
              <a:rPr lang="en-US" sz="2800" dirty="0" err="1"/>
              <a:t>vuelto</a:t>
            </a:r>
            <a:r>
              <a:rPr lang="en-US" sz="2800" dirty="0"/>
              <a:t> </a:t>
            </a:r>
            <a:r>
              <a:rPr lang="en-US" sz="2800" dirty="0" err="1"/>
              <a:t>estándar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0963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680-FF53-4250-9168-74170169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Ahorro</a:t>
            </a:r>
            <a:r>
              <a:rPr lang="en-US" dirty="0"/>
              <a:t> de TIEMPO para el </a:t>
            </a:r>
            <a:r>
              <a:rPr lang="en-US" dirty="0" err="1"/>
              <a:t>negocio</a:t>
            </a:r>
            <a:r>
              <a:rPr lang="en-US" dirty="0"/>
              <a:t> y los </a:t>
            </a:r>
            <a:r>
              <a:rPr lang="en-US" dirty="0" err="1"/>
              <a:t>administradores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EA644-7874-4DB4-8B2B-7B2AE1048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3086652" cy="1107996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ctr"/>
            <a:r>
              <a:rPr lang="en-US" sz="3600" dirty="0" err="1"/>
              <a:t>Administrando</a:t>
            </a:r>
            <a:r>
              <a:rPr lang="en-US" sz="3600" dirty="0"/>
              <a:t> los </a:t>
            </a:r>
            <a:r>
              <a:rPr lang="en-US" sz="3600" dirty="0" err="1"/>
              <a:t>servidores</a:t>
            </a:r>
            <a:endParaRPr lang="en-US" sz="3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AA6871-22CF-4386-8E8C-8CCD3B060E5C}"/>
              </a:ext>
            </a:extLst>
          </p:cNvPr>
          <p:cNvSpPr txBox="1">
            <a:spLocks/>
          </p:cNvSpPr>
          <p:nvPr/>
        </p:nvSpPr>
        <p:spPr>
          <a:xfrm>
            <a:off x="2366506" y="4024550"/>
            <a:ext cx="3086652" cy="1107996"/>
          </a:xfrm>
          <a:prstGeom prst="rect">
            <a:avLst/>
          </a:prstGeom>
          <a:solidFill>
            <a:srgbClr val="D83B01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/>
              <a:t>Protegiendo</a:t>
            </a:r>
            <a:r>
              <a:rPr lang="en-US" sz="3600" dirty="0"/>
              <a:t> la </a:t>
            </a:r>
            <a:r>
              <a:rPr lang="en-US" sz="3600" dirty="0" err="1"/>
              <a:t>información</a:t>
            </a:r>
            <a:endParaRPr lang="en-US" sz="36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59CD8DF-C432-486D-BCDE-A2652CF055C1}"/>
              </a:ext>
            </a:extLst>
          </p:cNvPr>
          <p:cNvSpPr txBox="1">
            <a:spLocks/>
          </p:cNvSpPr>
          <p:nvPr/>
        </p:nvSpPr>
        <p:spPr>
          <a:xfrm>
            <a:off x="4765261" y="1435100"/>
            <a:ext cx="3086652" cy="156966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err="1"/>
              <a:t>Desplegando</a:t>
            </a:r>
            <a:r>
              <a:rPr lang="en-US" sz="3400" dirty="0"/>
              <a:t> </a:t>
            </a:r>
            <a:r>
              <a:rPr lang="en-US" sz="3400" dirty="0" err="1"/>
              <a:t>nuevas</a:t>
            </a:r>
            <a:r>
              <a:rPr lang="en-US" sz="3400" dirty="0"/>
              <a:t> </a:t>
            </a:r>
            <a:r>
              <a:rPr lang="en-US" sz="3400" dirty="0" err="1"/>
              <a:t>aplicaciones</a:t>
            </a:r>
            <a:endParaRPr lang="en-US" sz="3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6F905D-2D91-4CD7-8524-593D61B0190A}"/>
              </a:ext>
            </a:extLst>
          </p:cNvPr>
          <p:cNvSpPr txBox="1">
            <a:spLocks/>
          </p:cNvSpPr>
          <p:nvPr/>
        </p:nvSpPr>
        <p:spPr>
          <a:xfrm>
            <a:off x="7214846" y="3613328"/>
            <a:ext cx="3086652" cy="166199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/>
              <a:t>Reemplazando</a:t>
            </a:r>
            <a:r>
              <a:rPr lang="en-US" sz="3600" dirty="0"/>
              <a:t> hardware </a:t>
            </a:r>
            <a:r>
              <a:rPr lang="en-US" sz="3600" dirty="0" err="1"/>
              <a:t>defasado</a:t>
            </a:r>
            <a:endParaRPr lang="en-US" sz="3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F5E98F-7201-4F29-80B3-9269C51D2855}"/>
              </a:ext>
            </a:extLst>
          </p:cNvPr>
          <p:cNvSpPr txBox="1">
            <a:spLocks/>
          </p:cNvSpPr>
          <p:nvPr/>
        </p:nvSpPr>
        <p:spPr>
          <a:xfrm>
            <a:off x="8946322" y="1435100"/>
            <a:ext cx="3086652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Habilitando</a:t>
            </a:r>
            <a:r>
              <a:rPr lang="en-US" sz="3000" dirty="0"/>
              <a:t> HA y </a:t>
            </a:r>
            <a:r>
              <a:rPr lang="en-US" sz="3000" dirty="0" err="1"/>
              <a:t>balanceo</a:t>
            </a:r>
            <a:r>
              <a:rPr lang="en-US" sz="3000" dirty="0"/>
              <a:t> de </a:t>
            </a:r>
            <a:r>
              <a:rPr lang="en-US" sz="3000" dirty="0" err="1"/>
              <a:t>carga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516139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FADC-C44B-4E48-BDC5-7B58D48F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Ahorro</a:t>
            </a:r>
            <a:r>
              <a:rPr lang="en-US" dirty="0"/>
              <a:t> de </a:t>
            </a:r>
            <a:r>
              <a:rPr lang="en-US" dirty="0" err="1"/>
              <a:t>dinero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14DD2-A9FD-4196-8337-A0DCE842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3" y="1199596"/>
            <a:ext cx="1625397" cy="1625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B2FC6-7417-48F5-8400-D348BF4B4252}"/>
              </a:ext>
            </a:extLst>
          </p:cNvPr>
          <p:cNvSpPr txBox="1"/>
          <p:nvPr/>
        </p:nvSpPr>
        <p:spPr>
          <a:xfrm>
            <a:off x="2357305" y="1518407"/>
            <a:ext cx="951664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Menos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servidores</a:t>
            </a:r>
            <a:r>
              <a:rPr lang="en-US" sz="2000" b="1" dirty="0">
                <a:solidFill>
                  <a:schemeClr val="bg1"/>
                </a:solidFill>
              </a:rPr>
              <a:t>= </a:t>
            </a:r>
            <a:r>
              <a:rPr lang="en-US" sz="2000" b="1" dirty="0" err="1">
                <a:solidFill>
                  <a:schemeClr val="bg1"/>
                </a:solidFill>
              </a:rPr>
              <a:t>costo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infraestructura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menor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en</a:t>
            </a:r>
            <a:r>
              <a:rPr lang="en-US" sz="2000" b="1" dirty="0">
                <a:solidFill>
                  <a:schemeClr val="bg1"/>
                </a:solidFill>
              </a:rPr>
              <a:t> el </a:t>
            </a:r>
            <a:r>
              <a:rPr lang="en-US" sz="2000" b="1" dirty="0" err="1">
                <a:solidFill>
                  <a:schemeClr val="bg1"/>
                </a:solidFill>
              </a:rPr>
              <a:t>centro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datos</a:t>
            </a:r>
            <a:r>
              <a:rPr lang="en-US" sz="2000" b="1" dirty="0">
                <a:solidFill>
                  <a:schemeClr val="bg1"/>
                </a:solidFill>
              </a:rPr>
              <a:t> = </a:t>
            </a:r>
            <a:r>
              <a:rPr lang="en-US" sz="2000" b="1" dirty="0" err="1">
                <a:solidFill>
                  <a:schemeClr val="bg1"/>
                </a:solidFill>
              </a:rPr>
              <a:t>dinero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ahorrado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30F5F11-E52B-433C-AD29-5E1808E45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0" y="3001147"/>
            <a:ext cx="1903283" cy="1903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A13CA-775F-41CD-B4D7-A27E9AE7FB63}"/>
              </a:ext>
            </a:extLst>
          </p:cNvPr>
          <p:cNvSpPr txBox="1"/>
          <p:nvPr/>
        </p:nvSpPr>
        <p:spPr>
          <a:xfrm>
            <a:off x="2357305" y="3575107"/>
            <a:ext cx="951664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Menos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servidores</a:t>
            </a:r>
            <a:r>
              <a:rPr lang="en-US" sz="2000" b="1" dirty="0">
                <a:solidFill>
                  <a:schemeClr val="bg1"/>
                </a:solidFill>
              </a:rPr>
              <a:t>= </a:t>
            </a:r>
            <a:r>
              <a:rPr lang="en-US" sz="2000" b="1" dirty="0" err="1">
                <a:solidFill>
                  <a:schemeClr val="bg1"/>
                </a:solidFill>
              </a:rPr>
              <a:t>menos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tiempo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invertido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administrando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servidores</a:t>
            </a:r>
            <a:r>
              <a:rPr lang="en-US" sz="2000" b="1" dirty="0">
                <a:solidFill>
                  <a:schemeClr val="bg1"/>
                </a:solidFill>
              </a:rPr>
              <a:t> = </a:t>
            </a:r>
            <a:r>
              <a:rPr lang="en-US" sz="2000" b="1" dirty="0" err="1">
                <a:solidFill>
                  <a:schemeClr val="bg1"/>
                </a:solidFill>
              </a:rPr>
              <a:t>dinero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ahorrado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DF541B-7A14-4EAB-8EEA-E6843FFB2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7" y="5065203"/>
            <a:ext cx="1696673" cy="1696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BDFDB-7BF8-4041-8DBB-047F434DBB4F}"/>
              </a:ext>
            </a:extLst>
          </p:cNvPr>
          <p:cNvSpPr txBox="1"/>
          <p:nvPr/>
        </p:nvSpPr>
        <p:spPr>
          <a:xfrm>
            <a:off x="2357305" y="5605762"/>
            <a:ext cx="95166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 err="1">
                <a:solidFill>
                  <a:schemeClr val="bg1"/>
                </a:solidFill>
              </a:rPr>
              <a:t>Administración</a:t>
            </a:r>
            <a:r>
              <a:rPr lang="en-US" sz="2000" b="1" dirty="0">
                <a:solidFill>
                  <a:schemeClr val="bg1"/>
                </a:solidFill>
              </a:rPr>
              <a:t> mas </a:t>
            </a:r>
            <a:r>
              <a:rPr lang="en-US" sz="2000" b="1" dirty="0" err="1">
                <a:solidFill>
                  <a:schemeClr val="bg1"/>
                </a:solidFill>
              </a:rPr>
              <a:t>eficiente</a:t>
            </a:r>
            <a:r>
              <a:rPr lang="en-US" sz="2000" b="1" dirty="0">
                <a:solidFill>
                  <a:schemeClr val="bg1"/>
                </a:solidFill>
              </a:rPr>
              <a:t>= </a:t>
            </a:r>
            <a:r>
              <a:rPr lang="en-US" sz="2000" b="1" dirty="0" err="1">
                <a:solidFill>
                  <a:schemeClr val="bg1"/>
                </a:solidFill>
              </a:rPr>
              <a:t>menos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administradores</a:t>
            </a:r>
            <a:r>
              <a:rPr lang="en-US" sz="2000" b="1" dirty="0">
                <a:solidFill>
                  <a:schemeClr val="bg1"/>
                </a:solidFill>
              </a:rPr>
              <a:t> = </a:t>
            </a:r>
            <a:r>
              <a:rPr lang="en-US" sz="2000" b="1" dirty="0" err="1">
                <a:solidFill>
                  <a:schemeClr val="bg1"/>
                </a:solidFill>
              </a:rPr>
              <a:t>dinero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ahorrado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136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6539-B93E-49E6-B74C-97083527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Seguridad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trabajo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45A625A-0AC8-4B0D-AC38-69EB651F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03" y="1803603"/>
            <a:ext cx="3250794" cy="325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4A8C5-51E4-4CAC-ACA8-20EEEAD570B0}"/>
              </a:ext>
            </a:extLst>
          </p:cNvPr>
          <p:cNvSpPr txBox="1"/>
          <p:nvPr/>
        </p:nvSpPr>
        <p:spPr>
          <a:xfrm>
            <a:off x="469783" y="1560352"/>
            <a:ext cx="30116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Desplegar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nueva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aplicaciones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más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rápido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nunca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A2C33-B00C-416A-A688-1297FC25ACDC}"/>
              </a:ext>
            </a:extLst>
          </p:cNvPr>
          <p:cNvSpPr txBox="1"/>
          <p:nvPr/>
        </p:nvSpPr>
        <p:spPr>
          <a:xfrm>
            <a:off x="469783" y="2908237"/>
            <a:ext cx="30116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Ocupar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más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tiempo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proyectos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impactan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negocio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vs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mantenimiento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servidores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6D9D6-365A-4E20-B7BB-02CC90ADDF37}"/>
              </a:ext>
            </a:extLst>
          </p:cNvPr>
          <p:cNvSpPr txBox="1"/>
          <p:nvPr/>
        </p:nvSpPr>
        <p:spPr>
          <a:xfrm>
            <a:off x="964369" y="4835983"/>
            <a:ext cx="30116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Proporciona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disponibilidad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todas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las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aplicaciones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82899-8046-4A00-905F-5664FEDB9B0E}"/>
              </a:ext>
            </a:extLst>
          </p:cNvPr>
          <p:cNvSpPr txBox="1"/>
          <p:nvPr/>
        </p:nvSpPr>
        <p:spPr>
          <a:xfrm>
            <a:off x="8440723" y="1907927"/>
            <a:ext cx="30116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Proporciona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balanceo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carga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mantener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las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aplicaciones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un alto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desempeño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2BFB0-8DFD-4223-85FB-D74D3257DE79}"/>
              </a:ext>
            </a:extLst>
          </p:cNvPr>
          <p:cNvSpPr txBox="1"/>
          <p:nvPr/>
        </p:nvSpPr>
        <p:spPr>
          <a:xfrm>
            <a:off x="8440723" y="3843556"/>
            <a:ext cx="301164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Hace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 el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negocio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esté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feliz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9099533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614E-E2B2-44DC-91E8-FBACD4B9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3768980"/>
          </a:xfrm>
        </p:spPr>
        <p:txBody>
          <a:bodyPr/>
          <a:lstStyle/>
          <a:p>
            <a:r>
              <a:rPr lang="en-US" dirty="0" err="1"/>
              <a:t>Bienvenidos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 de </a:t>
            </a:r>
            <a:r>
              <a:rPr lang="en-US" dirty="0" err="1"/>
              <a:t>Administración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!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26E72C-710C-4B4D-ABA2-578BFEC46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358" b="18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0004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49B3-0DE1-4DEE-848C-F70278BF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39" y="3060975"/>
            <a:ext cx="6400800" cy="4985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virtualización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AEBB6-BC3E-4140-A998-522B5B2BB51E}"/>
              </a:ext>
            </a:extLst>
          </p:cNvPr>
          <p:cNvCxnSpPr>
            <a:cxnSpLocks/>
          </p:cNvCxnSpPr>
          <p:nvPr/>
        </p:nvCxnSpPr>
        <p:spPr>
          <a:xfrm>
            <a:off x="212035" y="3684104"/>
            <a:ext cx="2173356" cy="0"/>
          </a:xfrm>
          <a:prstGeom prst="line">
            <a:avLst/>
          </a:prstGeom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AE4A56-02D5-4FF2-9F18-9A0A4EA9FA9E}"/>
              </a:ext>
            </a:extLst>
          </p:cNvPr>
          <p:cNvCxnSpPr>
            <a:cxnSpLocks/>
          </p:cNvCxnSpPr>
          <p:nvPr/>
        </p:nvCxnSpPr>
        <p:spPr>
          <a:xfrm>
            <a:off x="2378761" y="3677480"/>
            <a:ext cx="2173356" cy="0"/>
          </a:xfrm>
          <a:prstGeom prst="line">
            <a:avLst/>
          </a:prstGeom>
          <a:ln w="57150">
            <a:solidFill>
              <a:srgbClr val="FFFF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DC5B0-C12C-42CC-954F-22041090B94C}"/>
              </a:ext>
            </a:extLst>
          </p:cNvPr>
          <p:cNvCxnSpPr>
            <a:cxnSpLocks/>
          </p:cNvCxnSpPr>
          <p:nvPr/>
        </p:nvCxnSpPr>
        <p:spPr>
          <a:xfrm>
            <a:off x="4565386" y="3677480"/>
            <a:ext cx="2173356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5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7E51-73C6-410B-805B-E6B6F037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virtualización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?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63BD54A8-7977-4DBE-8637-B36E22EE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95" y="1311046"/>
            <a:ext cx="6620456" cy="423590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96EF922D-1F80-4444-A86A-B153DF6BCFC4}"/>
              </a:ext>
            </a:extLst>
          </p:cNvPr>
          <p:cNvSpPr/>
          <p:nvPr/>
        </p:nvSpPr>
        <p:spPr>
          <a:xfrm>
            <a:off x="2265028" y="1311046"/>
            <a:ext cx="629174" cy="4235907"/>
          </a:xfrm>
          <a:prstGeom prst="leftBrace">
            <a:avLst>
              <a:gd name="adj1" fmla="val 8333"/>
              <a:gd name="adj2" fmla="val 50396"/>
            </a:avLst>
          </a:prstGeom>
          <a:ln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FC1416F-74CB-44BA-A7C8-FDD4282034B5}"/>
              </a:ext>
            </a:extLst>
          </p:cNvPr>
          <p:cNvSpPr/>
          <p:nvPr/>
        </p:nvSpPr>
        <p:spPr>
          <a:xfrm>
            <a:off x="9689285" y="1311046"/>
            <a:ext cx="645952" cy="861703"/>
          </a:xfrm>
          <a:prstGeom prst="rightBrace">
            <a:avLst/>
          </a:prstGeom>
          <a:ln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9EDA5B8-AC7B-4633-82DF-22AC8CC947B0}"/>
              </a:ext>
            </a:extLst>
          </p:cNvPr>
          <p:cNvSpPr/>
          <p:nvPr/>
        </p:nvSpPr>
        <p:spPr bwMode="auto">
          <a:xfrm>
            <a:off x="332401" y="2917270"/>
            <a:ext cx="1686186" cy="1023457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tx1"/>
            </a:solidFill>
            <a:prstDash val="lg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Virtualización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servidor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650D0-1897-47DC-8869-2A9A5D10B66A}"/>
              </a:ext>
            </a:extLst>
          </p:cNvPr>
          <p:cNvSpPr/>
          <p:nvPr/>
        </p:nvSpPr>
        <p:spPr bwMode="auto">
          <a:xfrm>
            <a:off x="5929256" y="5721291"/>
            <a:ext cx="1686186" cy="578841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tx1"/>
            </a:solidFill>
            <a:prstDash val="lg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Servidor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54F4079-67F9-424A-B7EF-25C597293BE0}"/>
              </a:ext>
            </a:extLst>
          </p:cNvPr>
          <p:cNvSpPr/>
          <p:nvPr/>
        </p:nvSpPr>
        <p:spPr bwMode="auto">
          <a:xfrm>
            <a:off x="10444294" y="1311046"/>
            <a:ext cx="1686186" cy="861703"/>
          </a:xfrm>
          <a:prstGeom prst="flowChartAlternateProcess">
            <a:avLst/>
          </a:prstGeom>
          <a:solidFill>
            <a:schemeClr val="accent1"/>
          </a:solidFill>
          <a:ln>
            <a:solidFill>
              <a:schemeClr val="tx1"/>
            </a:solidFill>
            <a:prstDash val="lg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Máquinas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virtuales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118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01A-DDE5-4C6A-8CE6-602055C1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hipervisor</a:t>
            </a:r>
            <a:r>
              <a:rPr lang="en-US" dirty="0"/>
              <a:t>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614AD21-88B2-46C3-86F7-8D46F8DA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03" y="3150006"/>
            <a:ext cx="3250794" cy="325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C686B-B495-4E2F-89DC-0F3C49F93AF0}"/>
              </a:ext>
            </a:extLst>
          </p:cNvPr>
          <p:cNvSpPr txBox="1"/>
          <p:nvPr/>
        </p:nvSpPr>
        <p:spPr>
          <a:xfrm>
            <a:off x="4470603" y="2711380"/>
            <a:ext cx="325079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Capa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virtualización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3B31377-E2E4-41EB-B5CF-13F88524FF86}"/>
              </a:ext>
            </a:extLst>
          </p:cNvPr>
          <p:cNvSpPr/>
          <p:nvPr/>
        </p:nvSpPr>
        <p:spPr bwMode="auto">
          <a:xfrm>
            <a:off x="4470603" y="1649354"/>
            <a:ext cx="1048624" cy="931178"/>
          </a:xfrm>
          <a:prstGeom prst="cub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B27953-79D1-46A1-B196-F7C852D4AD08}"/>
              </a:ext>
            </a:extLst>
          </p:cNvPr>
          <p:cNvSpPr/>
          <p:nvPr/>
        </p:nvSpPr>
        <p:spPr bwMode="auto">
          <a:xfrm>
            <a:off x="5571688" y="1649354"/>
            <a:ext cx="1048624" cy="931178"/>
          </a:xfrm>
          <a:prstGeom prst="cub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4602C74-5E5C-416F-B2EE-7003755B8F5F}"/>
              </a:ext>
            </a:extLst>
          </p:cNvPr>
          <p:cNvSpPr/>
          <p:nvPr/>
        </p:nvSpPr>
        <p:spPr bwMode="auto">
          <a:xfrm>
            <a:off x="6778974" y="1649354"/>
            <a:ext cx="1048624" cy="931178"/>
          </a:xfrm>
          <a:prstGeom prst="cub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11ACF7A-1956-4E21-9429-386E5B61A4B2}"/>
              </a:ext>
            </a:extLst>
          </p:cNvPr>
          <p:cNvSpPr/>
          <p:nvPr/>
        </p:nvSpPr>
        <p:spPr>
          <a:xfrm>
            <a:off x="7827598" y="2711380"/>
            <a:ext cx="435558" cy="369332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3F2A2-3D40-47A8-95E4-96DB449DEC60}"/>
              </a:ext>
            </a:extLst>
          </p:cNvPr>
          <p:cNvSpPr txBox="1"/>
          <p:nvPr/>
        </p:nvSpPr>
        <p:spPr>
          <a:xfrm>
            <a:off x="8369357" y="2711380"/>
            <a:ext cx="13757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</a:rPr>
              <a:t>Hipervisor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CC2BE-DFF7-4E78-908D-396F478916F4}"/>
              </a:ext>
            </a:extLst>
          </p:cNvPr>
          <p:cNvSpPr txBox="1"/>
          <p:nvPr/>
        </p:nvSpPr>
        <p:spPr>
          <a:xfrm>
            <a:off x="4994915" y="6459523"/>
            <a:ext cx="2244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Servidor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211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DDC1-BAC5-4A04-B0BC-CC0A061C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Hipervisores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0126A-A66D-49E1-8713-8857FE9FC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984885"/>
          </a:xfrm>
        </p:spPr>
        <p:txBody>
          <a:bodyPr/>
          <a:lstStyle/>
          <a:p>
            <a:r>
              <a:rPr lang="en-US" dirty="0"/>
              <a:t>Tipo I = </a:t>
            </a:r>
            <a:r>
              <a:rPr lang="en-US" sz="2400" dirty="0" err="1"/>
              <a:t>Corre</a:t>
            </a:r>
            <a:r>
              <a:rPr lang="en-US" sz="2400" dirty="0"/>
              <a:t> </a:t>
            </a:r>
            <a:r>
              <a:rPr lang="en-US" sz="2400" dirty="0" err="1"/>
              <a:t>directamente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el hardware, </a:t>
            </a:r>
            <a:r>
              <a:rPr lang="en-US" sz="2400" dirty="0" err="1"/>
              <a:t>ofrece</a:t>
            </a:r>
            <a:r>
              <a:rPr lang="en-US" sz="2400" dirty="0"/>
              <a:t> </a:t>
            </a:r>
            <a:r>
              <a:rPr lang="en-US" sz="2400" dirty="0" err="1"/>
              <a:t>mejor</a:t>
            </a:r>
            <a:r>
              <a:rPr lang="en-US" sz="2400" dirty="0"/>
              <a:t> </a:t>
            </a:r>
            <a:r>
              <a:rPr lang="en-US" sz="2400" dirty="0" err="1"/>
              <a:t>desempeño</a:t>
            </a:r>
            <a:r>
              <a:rPr lang="en-US" sz="2400" dirty="0"/>
              <a:t>, y es </a:t>
            </a:r>
            <a:r>
              <a:rPr lang="en-US" sz="2400" dirty="0" err="1"/>
              <a:t>utilizado</a:t>
            </a:r>
            <a:r>
              <a:rPr lang="en-US" sz="2400" dirty="0"/>
              <a:t> </a:t>
            </a:r>
            <a:r>
              <a:rPr lang="en-US" sz="2400" dirty="0" err="1"/>
              <a:t>principalmente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centros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04CFD-A3FF-4F24-BA4E-480CEE21BC7A}"/>
              </a:ext>
            </a:extLst>
          </p:cNvPr>
          <p:cNvSpPr txBox="1"/>
          <p:nvPr/>
        </p:nvSpPr>
        <p:spPr>
          <a:xfrm>
            <a:off x="713064" y="2676088"/>
            <a:ext cx="10058400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</a:rPr>
              <a:t>Ejemplos</a:t>
            </a:r>
            <a:r>
              <a:rPr lang="en-US" sz="2800" dirty="0">
                <a:solidFill>
                  <a:schemeClr val="bg1"/>
                </a:solidFill>
              </a:rPr>
              <a:t>: Microsoft Hyper-V, VMware </a:t>
            </a:r>
            <a:r>
              <a:rPr lang="en-US" sz="2800" dirty="0" err="1">
                <a:solidFill>
                  <a:schemeClr val="bg1"/>
                </a:solidFill>
              </a:rPr>
              <a:t>ESXi</a:t>
            </a:r>
            <a:r>
              <a:rPr lang="en-US" sz="2800" dirty="0">
                <a:solidFill>
                  <a:schemeClr val="bg1"/>
                </a:solidFill>
              </a:rPr>
              <a:t>, KVM, </a:t>
            </a:r>
            <a:r>
              <a:rPr lang="en-US" sz="2800" dirty="0" err="1">
                <a:solidFill>
                  <a:schemeClr val="bg1"/>
                </a:solidFill>
              </a:rPr>
              <a:t>XenServer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41AED9-55DD-4AC9-801A-9031115D419D}"/>
              </a:ext>
            </a:extLst>
          </p:cNvPr>
          <p:cNvSpPr txBox="1">
            <a:spLocks/>
          </p:cNvSpPr>
          <p:nvPr/>
        </p:nvSpPr>
        <p:spPr>
          <a:xfrm>
            <a:off x="586390" y="3574961"/>
            <a:ext cx="1101852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Tipo II = </a:t>
            </a:r>
            <a:r>
              <a:rPr lang="en-US" sz="2400" dirty="0" err="1"/>
              <a:t>Corre</a:t>
            </a:r>
            <a:r>
              <a:rPr lang="en-US" sz="2400" dirty="0"/>
              <a:t> por </a:t>
            </a:r>
            <a:r>
              <a:rPr lang="en-US" sz="2400" dirty="0" err="1"/>
              <a:t>encima</a:t>
            </a:r>
            <a:r>
              <a:rPr lang="en-US" sz="2400" dirty="0"/>
              <a:t> (dentro) de un Sistema </a:t>
            </a:r>
            <a:r>
              <a:rPr lang="en-US" sz="2400" dirty="0" err="1"/>
              <a:t>operativo</a:t>
            </a:r>
            <a:r>
              <a:rPr lang="en-US" sz="2400" dirty="0"/>
              <a:t> </a:t>
            </a:r>
            <a:r>
              <a:rPr lang="en-US" sz="2400" dirty="0" err="1"/>
              <a:t>existente</a:t>
            </a:r>
            <a:r>
              <a:rPr lang="en-US" sz="2400" dirty="0"/>
              <a:t> y </a:t>
            </a:r>
            <a:r>
              <a:rPr lang="en-US" sz="2400" dirty="0" err="1"/>
              <a:t>ofrece</a:t>
            </a:r>
            <a:r>
              <a:rPr lang="en-US" sz="2400" dirty="0"/>
              <a:t> </a:t>
            </a:r>
            <a:r>
              <a:rPr lang="en-US" sz="2400" dirty="0" err="1"/>
              <a:t>flexibilidad</a:t>
            </a:r>
            <a:r>
              <a:rPr lang="en-US" sz="2400" dirty="0"/>
              <a:t> para </a:t>
            </a:r>
            <a:r>
              <a:rPr lang="en-US" sz="2400" dirty="0" err="1"/>
              <a:t>desarrollo</a:t>
            </a:r>
            <a:r>
              <a:rPr lang="en-US" sz="2400" dirty="0"/>
              <a:t>/</a:t>
            </a:r>
            <a:r>
              <a:rPr lang="en-US" sz="2400" dirty="0" err="1"/>
              <a:t>prueba</a:t>
            </a:r>
            <a:r>
              <a:rPr lang="en-US" sz="2400" dirty="0"/>
              <a:t>/</a:t>
            </a:r>
            <a:r>
              <a:rPr lang="en-US" sz="2400" dirty="0" err="1"/>
              <a:t>aprendizaje</a:t>
            </a:r>
            <a:r>
              <a:rPr lang="en-US" sz="2400" dirty="0"/>
              <a:t> local.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E8F76-B8CA-4165-9897-4776F62BFDE7}"/>
              </a:ext>
            </a:extLst>
          </p:cNvPr>
          <p:cNvSpPr txBox="1"/>
          <p:nvPr/>
        </p:nvSpPr>
        <p:spPr>
          <a:xfrm>
            <a:off x="713064" y="5027832"/>
            <a:ext cx="10058400" cy="861774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</a:rPr>
              <a:t>Ejemplos</a:t>
            </a:r>
            <a:r>
              <a:rPr lang="en-US" sz="2800" dirty="0">
                <a:solidFill>
                  <a:schemeClr val="bg1"/>
                </a:solidFill>
              </a:rPr>
              <a:t>: Parallels Desktop, VMware </a:t>
            </a:r>
            <a:r>
              <a:rPr lang="en-US" sz="2800" dirty="0" err="1">
                <a:solidFill>
                  <a:schemeClr val="bg1"/>
                </a:solidFill>
              </a:rPr>
              <a:t>Worksation</a:t>
            </a:r>
            <a:r>
              <a:rPr lang="en-US" sz="2800" dirty="0">
                <a:solidFill>
                  <a:schemeClr val="bg1"/>
                </a:solidFill>
              </a:rPr>
              <a:t>/Fusion, Virtual Box</a:t>
            </a:r>
          </a:p>
        </p:txBody>
      </p:sp>
    </p:spTree>
    <p:extLst>
      <p:ext uri="{BB962C8B-B14F-4D97-AF65-F5344CB8AC3E}">
        <p14:creationId xmlns:p14="http://schemas.microsoft.com/office/powerpoint/2010/main" val="36992006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5239-BB7F-4C56-A388-126936E5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875002"/>
            <a:ext cx="4161981" cy="1107996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hypervisor </a:t>
            </a:r>
            <a:r>
              <a:rPr lang="en-US" dirty="0" err="1"/>
              <a:t>tipo</a:t>
            </a:r>
            <a:r>
              <a:rPr lang="en-US" dirty="0"/>
              <a:t> I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0FF6AD-E9D2-4913-8891-99A6DEFA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4" y="1134093"/>
            <a:ext cx="7191375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B61EC-4D20-49A7-BA3F-8FA70206031A}"/>
              </a:ext>
            </a:extLst>
          </p:cNvPr>
          <p:cNvSpPr txBox="1"/>
          <p:nvPr/>
        </p:nvSpPr>
        <p:spPr>
          <a:xfrm>
            <a:off x="6769916" y="5989739"/>
            <a:ext cx="2961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https://bit.ly/2VG05Lf</a:t>
            </a:r>
          </a:p>
        </p:txBody>
      </p:sp>
    </p:spTree>
    <p:extLst>
      <p:ext uri="{BB962C8B-B14F-4D97-AF65-F5344CB8AC3E}">
        <p14:creationId xmlns:p14="http://schemas.microsoft.com/office/powerpoint/2010/main" val="245830321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D5B1-455B-42EC-9DA8-69F7128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875002"/>
            <a:ext cx="4161981" cy="1107996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</a:t>
            </a:r>
            <a:r>
              <a:rPr lang="en-US" dirty="0" err="1"/>
              <a:t>hipervisor</a:t>
            </a:r>
            <a:r>
              <a:rPr lang="en-US" dirty="0"/>
              <a:t> Tipo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A6BF-BBB5-4116-8DAE-3FDB71DA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5070"/>
            <a:ext cx="4229100" cy="396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29E86-666F-414E-A03A-50D838ACB6F0}"/>
              </a:ext>
            </a:extLst>
          </p:cNvPr>
          <p:cNvSpPr txBox="1"/>
          <p:nvPr/>
        </p:nvSpPr>
        <p:spPr>
          <a:xfrm>
            <a:off x="7013196" y="5080841"/>
            <a:ext cx="36324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https://bit.ly/2tG6E6C</a:t>
            </a:r>
          </a:p>
        </p:txBody>
      </p:sp>
    </p:spTree>
    <p:extLst>
      <p:ext uri="{BB962C8B-B14F-4D97-AF65-F5344CB8AC3E}">
        <p14:creationId xmlns:p14="http://schemas.microsoft.com/office/powerpoint/2010/main" val="668855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B291-79EE-47C4-85B7-E69245D1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Administración</a:t>
            </a:r>
            <a:r>
              <a:rPr lang="en-US" dirty="0"/>
              <a:t> de la </a:t>
            </a:r>
            <a:r>
              <a:rPr lang="en-US" dirty="0" err="1"/>
              <a:t>virtualización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E8F13-95D2-4D18-A468-230803307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532" y="2305615"/>
            <a:ext cx="5212080" cy="224676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dirty="0" err="1"/>
              <a:t>Hipervisor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I</a:t>
            </a:r>
          </a:p>
          <a:p>
            <a:r>
              <a:rPr lang="en-US" sz="3200" dirty="0" err="1"/>
              <a:t>Administración</a:t>
            </a:r>
            <a:r>
              <a:rPr lang="en-US" sz="3200" dirty="0"/>
              <a:t> </a:t>
            </a:r>
            <a:r>
              <a:rPr lang="en-US" sz="3200" dirty="0" err="1"/>
              <a:t>centralizada</a:t>
            </a:r>
            <a:r>
              <a:rPr lang="en-US" sz="3200" dirty="0"/>
              <a:t> de </a:t>
            </a:r>
            <a:r>
              <a:rPr lang="en-US" sz="3200" dirty="0" err="1"/>
              <a:t>todas</a:t>
            </a:r>
            <a:r>
              <a:rPr lang="en-US" sz="3200" dirty="0"/>
              <a:t> las </a:t>
            </a:r>
            <a:r>
              <a:rPr lang="en-US" sz="3200" dirty="0" err="1"/>
              <a:t>máquinas</a:t>
            </a:r>
            <a:r>
              <a:rPr lang="en-US" sz="3200" dirty="0"/>
              <a:t> </a:t>
            </a:r>
            <a:r>
              <a:rPr lang="en-US" sz="3200" dirty="0" err="1"/>
              <a:t>virtuales</a:t>
            </a:r>
            <a:r>
              <a:rPr lang="en-US" sz="3200" dirty="0"/>
              <a:t> y hosts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899BE-7DC4-4FC8-8212-700D3BE321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3443" y="2305615"/>
            <a:ext cx="5212080" cy="2246769"/>
          </a:xfrm>
          <a:solidFill>
            <a:srgbClr val="3366FF"/>
          </a:solidFill>
        </p:spPr>
        <p:txBody>
          <a:bodyPr/>
          <a:lstStyle/>
          <a:p>
            <a:r>
              <a:rPr lang="en-US" dirty="0" err="1"/>
              <a:t>Hipervisor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II</a:t>
            </a:r>
          </a:p>
          <a:p>
            <a:r>
              <a:rPr lang="en-US" sz="3200" dirty="0" err="1"/>
              <a:t>Herramienta</a:t>
            </a:r>
            <a:r>
              <a:rPr lang="en-US" sz="3200" dirty="0"/>
              <a:t> de </a:t>
            </a:r>
            <a:r>
              <a:rPr lang="en-US" sz="3200" dirty="0" err="1"/>
              <a:t>administración</a:t>
            </a:r>
            <a:r>
              <a:rPr lang="en-US" sz="3200" dirty="0"/>
              <a:t> </a:t>
            </a:r>
            <a:r>
              <a:rPr lang="en-US" sz="3200" dirty="0" err="1"/>
              <a:t>corre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el </a:t>
            </a:r>
            <a:r>
              <a:rPr lang="en-US" sz="3200" dirty="0" err="1"/>
              <a:t>sistema</a:t>
            </a:r>
            <a:r>
              <a:rPr lang="en-US" sz="3200" dirty="0"/>
              <a:t> </a:t>
            </a:r>
            <a:r>
              <a:rPr lang="en-US" sz="3200" dirty="0" err="1"/>
              <a:t>operativo</a:t>
            </a:r>
            <a:r>
              <a:rPr lang="en-US" sz="3200" dirty="0"/>
              <a:t> host</a:t>
            </a:r>
          </a:p>
        </p:txBody>
      </p:sp>
    </p:spTree>
    <p:extLst>
      <p:ext uri="{BB962C8B-B14F-4D97-AF65-F5344CB8AC3E}">
        <p14:creationId xmlns:p14="http://schemas.microsoft.com/office/powerpoint/2010/main" val="4645385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8102-49CE-456D-A77B-CE0BE184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Máquinas</a:t>
            </a:r>
            <a:r>
              <a:rPr lang="en-US" dirty="0"/>
              <a:t> </a:t>
            </a:r>
            <a:r>
              <a:rPr lang="en-US" dirty="0" err="1"/>
              <a:t>virtuales</a:t>
            </a:r>
            <a:r>
              <a:rPr lang="en-US" dirty="0"/>
              <a:t> y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virtuales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1202-DE91-410C-8EA6-E2E021CF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virtual, </a:t>
            </a:r>
            <a:r>
              <a:rPr lang="en-US" dirty="0" err="1"/>
              <a:t>memoria</a:t>
            </a:r>
            <a:r>
              <a:rPr lang="en-US" dirty="0"/>
              <a:t>, </a:t>
            </a:r>
            <a:r>
              <a:rPr lang="en-US" dirty="0" err="1"/>
              <a:t>almacenamiento</a:t>
            </a:r>
            <a:r>
              <a:rPr lang="en-US" dirty="0"/>
              <a:t>, y red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95BB29E-A136-489F-8CAF-4EF07CCF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17" y="1615144"/>
            <a:ext cx="3250794" cy="325079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6A3A4C1-A9D2-458B-BA14-57A124D4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40" y="1790051"/>
            <a:ext cx="2864715" cy="286471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B5B667-98A9-495F-BD0F-A432F590F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5" y="1988438"/>
            <a:ext cx="2575311" cy="2575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6A9796-6710-4764-97F9-9470517A4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84" y="1790051"/>
            <a:ext cx="2864715" cy="2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206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A348-A070-4FE5-887C-56825F0F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Funcionalidades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disponibilidad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A9186-D276-4326-98A0-056745F51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92662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r>
              <a:rPr lang="en-US" sz="2800" dirty="0" err="1"/>
              <a:t>Independencia</a:t>
            </a:r>
            <a:r>
              <a:rPr lang="en-US" sz="2800" dirty="0"/>
              <a:t> del hardware </a:t>
            </a:r>
            <a:r>
              <a:rPr lang="en-US" sz="2800" dirty="0" err="1"/>
              <a:t>significa</a:t>
            </a:r>
            <a:r>
              <a:rPr lang="en-US" sz="2800" dirty="0"/>
              <a:t> que las VMs son </a:t>
            </a:r>
            <a:r>
              <a:rPr lang="en-US" sz="2800" dirty="0" err="1"/>
              <a:t>más</a:t>
            </a:r>
            <a:r>
              <a:rPr lang="en-US" sz="2800" dirty="0"/>
              <a:t> portables.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29B854-FF3B-4109-9690-AEDBF1200DB7}"/>
              </a:ext>
            </a:extLst>
          </p:cNvPr>
          <p:cNvSpPr txBox="1">
            <a:spLocks/>
          </p:cNvSpPr>
          <p:nvPr/>
        </p:nvSpPr>
        <p:spPr>
          <a:xfrm>
            <a:off x="6474670" y="1435100"/>
            <a:ext cx="5212080" cy="861774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Alta </a:t>
            </a:r>
            <a:r>
              <a:rPr lang="en-US" sz="2800" dirty="0" err="1"/>
              <a:t>disponibilidad</a:t>
            </a:r>
            <a:r>
              <a:rPr lang="en-US" sz="2800" dirty="0"/>
              <a:t> para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aplicaciones</a:t>
            </a:r>
            <a:endParaRPr lang="en-US" sz="2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01904AA-C98E-41A5-A699-EF0CF88BB7A2}"/>
              </a:ext>
            </a:extLst>
          </p:cNvPr>
          <p:cNvSpPr txBox="1">
            <a:spLocks/>
          </p:cNvSpPr>
          <p:nvPr/>
        </p:nvSpPr>
        <p:spPr>
          <a:xfrm>
            <a:off x="410828" y="3699352"/>
            <a:ext cx="5212080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Tolerancia</a:t>
            </a:r>
            <a:r>
              <a:rPr lang="en-US" sz="2800" dirty="0"/>
              <a:t> a </a:t>
            </a:r>
            <a:r>
              <a:rPr lang="en-US" sz="2800" dirty="0" err="1"/>
              <a:t>fallos</a:t>
            </a:r>
            <a:r>
              <a:rPr lang="en-US" sz="2800" dirty="0"/>
              <a:t> para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aplicaciones</a:t>
            </a:r>
            <a:endParaRPr lang="en-US" sz="2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E22FCE-A900-4B41-9920-CD9CA7B8267E}"/>
              </a:ext>
            </a:extLst>
          </p:cNvPr>
          <p:cNvSpPr txBox="1">
            <a:spLocks/>
          </p:cNvSpPr>
          <p:nvPr/>
        </p:nvSpPr>
        <p:spPr>
          <a:xfrm>
            <a:off x="6569094" y="3699352"/>
            <a:ext cx="5212080" cy="861774"/>
          </a:xfrm>
          <a:prstGeom prst="rect">
            <a:avLst/>
          </a:prstGeom>
          <a:solidFill>
            <a:srgbClr val="990000"/>
          </a:solidFill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b="0" kern="1200" spc="0" baseline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Recuperación</a:t>
            </a:r>
            <a:r>
              <a:rPr lang="en-US" sz="2800" dirty="0"/>
              <a:t> ante </a:t>
            </a:r>
            <a:r>
              <a:rPr lang="en-US" sz="2800" dirty="0" err="1"/>
              <a:t>desastres</a:t>
            </a:r>
            <a:r>
              <a:rPr lang="en-US" sz="2800" dirty="0"/>
              <a:t> y </a:t>
            </a:r>
            <a:r>
              <a:rPr lang="en-US" sz="2800" dirty="0" err="1"/>
              <a:t>protección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simplificada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11680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B726-D426-44AD-8D3C-435CAE9C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que </a:t>
            </a:r>
            <a:r>
              <a:rPr lang="en-US" dirty="0" err="1"/>
              <a:t>aprenderás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AB62-EF3D-42E5-9AFD-97A3402F7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endParaRPr lang="en-US" dirty="0"/>
          </a:p>
          <a:p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infraestructura</a:t>
            </a:r>
            <a:endParaRPr lang="en-US" dirty="0"/>
          </a:p>
          <a:p>
            <a:r>
              <a:rPr lang="en-US" dirty="0" err="1"/>
              <a:t>Virtualización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 (</a:t>
            </a:r>
            <a:r>
              <a:rPr lang="en-US" dirty="0" err="1"/>
              <a:t>beneficios</a:t>
            </a:r>
            <a:r>
              <a:rPr lang="en-US" dirty="0"/>
              <a:t>, </a:t>
            </a:r>
            <a:r>
              <a:rPr lang="en-US" dirty="0" err="1"/>
              <a:t>arquitectura</a:t>
            </a:r>
            <a:r>
              <a:rPr lang="en-US" dirty="0"/>
              <a:t>, </a:t>
            </a:r>
            <a:r>
              <a:rPr lang="en-US" dirty="0" err="1"/>
              <a:t>consolidación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52173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AD79-6EC5-4A84-918E-3393A272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Optimización</a:t>
            </a:r>
            <a:r>
              <a:rPr lang="en-US" dirty="0"/>
              <a:t> del </a:t>
            </a:r>
            <a:r>
              <a:rPr lang="en-US" dirty="0" err="1"/>
              <a:t>desempeño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49C6ECE-E451-4AB4-A4C7-1D59F85B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65" y="1367377"/>
            <a:ext cx="1560382" cy="156038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8C4E447-06AD-4F26-894C-7CC11789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9" y="2931952"/>
            <a:ext cx="1996579" cy="199657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7BC68BA-1ACB-44D6-882A-50A0CBF1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19" y="4865585"/>
            <a:ext cx="1720473" cy="1720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A15C4-0BB6-4712-A94A-71F5A599D099}"/>
              </a:ext>
            </a:extLst>
          </p:cNvPr>
          <p:cNvSpPr txBox="1"/>
          <p:nvPr/>
        </p:nvSpPr>
        <p:spPr>
          <a:xfrm>
            <a:off x="2416029" y="1702965"/>
            <a:ext cx="78437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</a:rPr>
              <a:t>Conexión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“caliente”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Los </a:t>
            </a:r>
            <a:r>
              <a:rPr lang="en-US" sz="2000" dirty="0" err="1">
                <a:solidFill>
                  <a:schemeClr val="bg1"/>
                </a:solidFill>
              </a:rPr>
              <a:t>recursos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pueden</a:t>
            </a:r>
            <a:r>
              <a:rPr lang="en-US" sz="2000" dirty="0">
                <a:solidFill>
                  <a:schemeClr val="bg1"/>
                </a:solidFill>
              </a:rPr>
              <a:t> ser </a:t>
            </a:r>
            <a:r>
              <a:rPr lang="en-US" sz="2000" dirty="0" err="1">
                <a:solidFill>
                  <a:schemeClr val="bg1"/>
                </a:solidFill>
              </a:rPr>
              <a:t>escalados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sea </a:t>
            </a:r>
            <a:r>
              <a:rPr lang="en-US" sz="2000" dirty="0" err="1">
                <a:solidFill>
                  <a:schemeClr val="bg1"/>
                </a:solidFill>
              </a:rPr>
              <a:t>necesario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algunos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casos</a:t>
            </a:r>
            <a:r>
              <a:rPr lang="en-US" sz="2000" dirty="0">
                <a:solidFill>
                  <a:schemeClr val="bg1"/>
                </a:solidFill>
              </a:rPr>
              <a:t> sin </a:t>
            </a:r>
            <a:r>
              <a:rPr lang="en-US" sz="2000" dirty="0" err="1">
                <a:solidFill>
                  <a:schemeClr val="bg1"/>
                </a:solidFill>
              </a:rPr>
              <a:t>tiempo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inactividad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49C4-8A68-46D0-9D26-B038E75CF140}"/>
              </a:ext>
            </a:extLst>
          </p:cNvPr>
          <p:cNvSpPr txBox="1"/>
          <p:nvPr/>
        </p:nvSpPr>
        <p:spPr>
          <a:xfrm>
            <a:off x="2416028" y="3447176"/>
            <a:ext cx="78437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</a:rPr>
              <a:t>Balanceo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carga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El </a:t>
            </a:r>
            <a:r>
              <a:rPr lang="en-US" sz="2000" dirty="0" err="1">
                <a:solidFill>
                  <a:schemeClr val="bg1"/>
                </a:solidFill>
              </a:rPr>
              <a:t>balanceo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carga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integrado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permite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todas</a:t>
            </a:r>
            <a:r>
              <a:rPr lang="en-US" sz="2000" dirty="0">
                <a:solidFill>
                  <a:schemeClr val="bg1"/>
                </a:solidFill>
              </a:rPr>
              <a:t> las </a:t>
            </a:r>
            <a:r>
              <a:rPr lang="en-US" sz="2000" dirty="0" err="1">
                <a:solidFill>
                  <a:schemeClr val="bg1"/>
                </a:solidFill>
              </a:rPr>
              <a:t>aplicaciones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obtengan</a:t>
            </a:r>
            <a:r>
              <a:rPr lang="en-US" sz="2000" dirty="0">
                <a:solidFill>
                  <a:schemeClr val="bg1"/>
                </a:solidFill>
              </a:rPr>
              <a:t> los </a:t>
            </a:r>
            <a:r>
              <a:rPr lang="en-US" sz="2000" dirty="0" err="1">
                <a:solidFill>
                  <a:schemeClr val="bg1"/>
                </a:solidFill>
              </a:rPr>
              <a:t>recursos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necesitan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cuando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ellas</a:t>
            </a:r>
            <a:r>
              <a:rPr lang="en-US" sz="2000" dirty="0">
                <a:solidFill>
                  <a:schemeClr val="bg1"/>
                </a:solidFill>
              </a:rPr>
              <a:t> lo </a:t>
            </a:r>
            <a:r>
              <a:rPr lang="en-US" sz="2000" dirty="0" err="1">
                <a:solidFill>
                  <a:schemeClr val="bg1"/>
                </a:solidFill>
              </a:rPr>
              <a:t>necesiten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02409-BCDC-4C6C-BDF4-D6A45DDCF611}"/>
              </a:ext>
            </a:extLst>
          </p:cNvPr>
          <p:cNvSpPr txBox="1"/>
          <p:nvPr/>
        </p:nvSpPr>
        <p:spPr>
          <a:xfrm>
            <a:off x="2421621" y="5191387"/>
            <a:ext cx="78437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</a:rPr>
              <a:t>Compartimiento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recursos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Los </a:t>
            </a:r>
            <a:r>
              <a:rPr lang="en-US" sz="2000" dirty="0" err="1">
                <a:solidFill>
                  <a:schemeClr val="bg1"/>
                </a:solidFill>
              </a:rPr>
              <a:t>recursos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físicos</a:t>
            </a:r>
            <a:r>
              <a:rPr lang="en-US" sz="2000" dirty="0">
                <a:solidFill>
                  <a:schemeClr val="bg1"/>
                </a:solidFill>
              </a:rPr>
              <a:t> son </a:t>
            </a:r>
            <a:r>
              <a:rPr lang="en-US" sz="2000" dirty="0" err="1">
                <a:solidFill>
                  <a:schemeClr val="bg1"/>
                </a:solidFill>
              </a:rPr>
              <a:t>compartidos</a:t>
            </a:r>
            <a:r>
              <a:rPr lang="en-US" sz="2000" dirty="0">
                <a:solidFill>
                  <a:schemeClr val="bg1"/>
                </a:solidFill>
              </a:rPr>
              <a:t> y el </a:t>
            </a:r>
            <a:r>
              <a:rPr lang="en-US" sz="2000" dirty="0" err="1">
                <a:solidFill>
                  <a:schemeClr val="bg1"/>
                </a:solidFill>
              </a:rPr>
              <a:t>consumo</a:t>
            </a:r>
            <a:r>
              <a:rPr lang="en-US" sz="2000" dirty="0">
                <a:solidFill>
                  <a:schemeClr val="bg1"/>
                </a:solidFill>
              </a:rPr>
              <a:t> es </a:t>
            </a:r>
            <a:r>
              <a:rPr lang="en-US" sz="2000" dirty="0" err="1">
                <a:solidFill>
                  <a:schemeClr val="bg1"/>
                </a:solidFill>
              </a:rPr>
              <a:t>optimizado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818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DBF8D8-D3B2-47A2-820D-B51F92B1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38692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62301"/>
            <a:ext cx="6400800" cy="498598"/>
          </a:xfrm>
        </p:spPr>
        <p:txBody>
          <a:bodyPr/>
          <a:lstStyle/>
          <a:p>
            <a:r>
              <a:rPr lang="en-US" dirty="0" err="1"/>
              <a:t>Acerca</a:t>
            </a:r>
            <a:r>
              <a:rPr lang="en-US" dirty="0"/>
              <a:t> del </a:t>
            </a:r>
            <a:r>
              <a:rPr lang="en-US" dirty="0" err="1"/>
              <a:t>autor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1684693"/>
            <a:ext cx="7922680" cy="3016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 </a:t>
            </a:r>
            <a:r>
              <a:rPr lang="en-US" sz="2800" dirty="0" err="1"/>
              <a:t>ejercido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administrador</a:t>
            </a:r>
            <a:r>
              <a:rPr lang="en-US" sz="2800" dirty="0"/>
              <a:t> de </a:t>
            </a:r>
            <a:r>
              <a:rPr lang="en-US" sz="2800" dirty="0" err="1"/>
              <a:t>sistemas</a:t>
            </a:r>
            <a:r>
              <a:rPr lang="en-US" sz="2800" dirty="0"/>
              <a:t>, </a:t>
            </a:r>
            <a:r>
              <a:rPr lang="en-US" sz="2800" dirty="0" err="1"/>
              <a:t>profesional</a:t>
            </a:r>
            <a:r>
              <a:rPr lang="en-US" sz="2800" dirty="0"/>
              <a:t> de TI, y </a:t>
            </a:r>
            <a:r>
              <a:rPr lang="en-US" sz="2800" dirty="0" err="1"/>
              <a:t>administrador</a:t>
            </a:r>
            <a:r>
              <a:rPr lang="en-US" sz="2800" dirty="0"/>
              <a:t> de base de </a:t>
            </a:r>
            <a:r>
              <a:rPr lang="en-US" sz="2800" dirty="0" err="1"/>
              <a:t>datos</a:t>
            </a:r>
            <a:r>
              <a:rPr lang="en-US" sz="2800" dirty="0"/>
              <a:t> por </a:t>
            </a:r>
            <a:r>
              <a:rPr lang="en-US" sz="2800" dirty="0" err="1"/>
              <a:t>muchos</a:t>
            </a:r>
            <a:r>
              <a:rPr lang="en-US" sz="2800" dirty="0"/>
              <a:t> </a:t>
            </a:r>
            <a:r>
              <a:rPr lang="en-US" sz="2800" dirty="0" err="1"/>
              <a:t>años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 </a:t>
            </a:r>
            <a:r>
              <a:rPr lang="en-US" sz="2800" dirty="0" err="1"/>
              <a:t>implementado</a:t>
            </a:r>
            <a:r>
              <a:rPr lang="en-US" sz="2800" dirty="0"/>
              <a:t> </a:t>
            </a:r>
            <a:r>
              <a:rPr lang="en-US" sz="2800" dirty="0" err="1"/>
              <a:t>servicios</a:t>
            </a:r>
            <a:r>
              <a:rPr lang="en-US" sz="2800" dirty="0"/>
              <a:t> de </a:t>
            </a:r>
            <a:r>
              <a:rPr lang="en-US" sz="2800" dirty="0" err="1"/>
              <a:t>infraestructura</a:t>
            </a:r>
            <a:r>
              <a:rPr lang="en-US" sz="2800" dirty="0"/>
              <a:t> </a:t>
            </a:r>
            <a:r>
              <a:rPr lang="en-US" sz="2800" dirty="0" err="1"/>
              <a:t>así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virtualización</a:t>
            </a:r>
            <a:r>
              <a:rPr lang="en-US" sz="2800" dirty="0"/>
              <a:t> de </a:t>
            </a:r>
            <a:r>
              <a:rPr lang="en-US" sz="2800" dirty="0" err="1"/>
              <a:t>servidores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un </a:t>
            </a:r>
            <a:r>
              <a:rPr lang="en-US" sz="2800" dirty="0" err="1"/>
              <a:t>centro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de </a:t>
            </a:r>
            <a:r>
              <a:rPr lang="en-US" sz="2800" dirty="0" err="1"/>
              <a:t>producción</a:t>
            </a:r>
            <a:r>
              <a:rPr lang="en-US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Soy </a:t>
            </a:r>
            <a:r>
              <a:rPr lang="en-US" sz="2800" dirty="0" err="1"/>
              <a:t>fánatico</a:t>
            </a:r>
            <a:r>
              <a:rPr lang="en-US" sz="2800" dirty="0"/>
              <a:t> de las </a:t>
            </a:r>
            <a:r>
              <a:rPr lang="en-US" sz="2800" dirty="0" err="1"/>
              <a:t>tecnologías</a:t>
            </a:r>
            <a:r>
              <a:rPr lang="en-US" sz="2800" dirty="0"/>
              <a:t> de </a:t>
            </a:r>
            <a:r>
              <a:rPr lang="en-US" sz="2800" dirty="0" err="1"/>
              <a:t>información</a:t>
            </a:r>
            <a:r>
              <a:rPr lang="en-US" sz="28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6475-D283-4AA6-A75F-AF8A299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01544-89FE-4DBE-A68F-6F1ABB283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contactarme</a:t>
            </a:r>
            <a:r>
              <a:rPr lang="en-US" dirty="0"/>
              <a:t>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mcastellon@unan.edu.ni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pc="-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https://www.linkedin.com/in/ithcastellon/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E66E6-CB0E-413C-9A41-CAF6525A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41" y="2171850"/>
            <a:ext cx="1024186" cy="102418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0B0A4EF-2E01-43FF-BE02-A4F5BBFC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012" y="2830749"/>
            <a:ext cx="705404" cy="705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FBBFB-8E0C-4CC5-BEB8-5D8B9D223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98" y="3536153"/>
            <a:ext cx="1324684" cy="3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550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C3F3-6380-42A2-BE72-8637171D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Virtualización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0B7329-081F-4D93-BA98-8055DE1894F5}"/>
              </a:ext>
            </a:extLst>
          </p:cNvPr>
          <p:cNvCxnSpPr>
            <a:cxnSpLocks/>
          </p:cNvCxnSpPr>
          <p:nvPr/>
        </p:nvCxnSpPr>
        <p:spPr>
          <a:xfrm>
            <a:off x="212035" y="3684104"/>
            <a:ext cx="2173356" cy="0"/>
          </a:xfrm>
          <a:prstGeom prst="line">
            <a:avLst/>
          </a:prstGeom>
          <a:ln w="57150">
            <a:solidFill>
              <a:srgbClr val="FF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3763C8-B1C4-4E88-9B68-D2A33BCB971D}"/>
              </a:ext>
            </a:extLst>
          </p:cNvPr>
          <p:cNvCxnSpPr>
            <a:cxnSpLocks/>
          </p:cNvCxnSpPr>
          <p:nvPr/>
        </p:nvCxnSpPr>
        <p:spPr>
          <a:xfrm>
            <a:off x="2378761" y="3677480"/>
            <a:ext cx="2173356" cy="0"/>
          </a:xfrm>
          <a:prstGeom prst="line">
            <a:avLst/>
          </a:prstGeom>
          <a:ln w="57150">
            <a:solidFill>
              <a:srgbClr val="FFFF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95AAE1-228A-4172-BDD0-EFE44DDA5EEF}"/>
              </a:ext>
            </a:extLst>
          </p:cNvPr>
          <p:cNvCxnSpPr>
            <a:cxnSpLocks/>
          </p:cNvCxnSpPr>
          <p:nvPr/>
        </p:nvCxnSpPr>
        <p:spPr>
          <a:xfrm>
            <a:off x="4565386" y="3677480"/>
            <a:ext cx="2173356" cy="0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92126-B16D-4B22-A71A-99594CD4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47" y="1051559"/>
            <a:ext cx="5558303" cy="5487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14DB0-D66E-41DC-8ACD-C12B8E54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5" dirty="0" err="1">
                <a:solidFill>
                  <a:schemeClr val="tx1"/>
                </a:solidFill>
              </a:rPr>
              <a:t>Máquinas</a:t>
            </a:r>
            <a:r>
              <a:rPr lang="en-US" sz="4705" dirty="0">
                <a:solidFill>
                  <a:schemeClr val="tx1"/>
                </a:solidFill>
              </a:rPr>
              <a:t> </a:t>
            </a:r>
            <a:r>
              <a:rPr lang="en-US" sz="4705" dirty="0" err="1">
                <a:solidFill>
                  <a:schemeClr val="tx1"/>
                </a:solidFill>
              </a:rPr>
              <a:t>virtuales</a:t>
            </a:r>
            <a:endParaRPr lang="en-US" sz="4705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F33399-3C43-4674-B4CE-1C32B6C8088C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>
            <a:normAutofit/>
          </a:bodyPr>
          <a:lstStyle/>
          <a:p>
            <a:r>
              <a:rPr lang="en-US" i="1" dirty="0"/>
              <a:t>Nacimiento de la </a:t>
            </a:r>
            <a:r>
              <a:rPr lang="en-US" i="1" dirty="0" err="1"/>
              <a:t>nube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6687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4AEE-B104-41A8-BF07-2CE680A3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183" y="1562577"/>
            <a:ext cx="4135629" cy="8301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>
                <a:latin typeface="+mn-lt"/>
              </a:rPr>
              <a:t>Servidor</a:t>
            </a:r>
            <a:endParaRPr lang="en-US" sz="6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EFBC1-0A02-4A0E-A7CA-1493DC40CC0E}"/>
              </a:ext>
            </a:extLst>
          </p:cNvPr>
          <p:cNvSpPr txBox="1"/>
          <p:nvPr/>
        </p:nvSpPr>
        <p:spPr>
          <a:xfrm>
            <a:off x="3413502" y="2555240"/>
            <a:ext cx="53649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Sust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ser·vi·dor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</a:t>
            </a:r>
            <a:r>
              <a:rPr lang="en-US" sz="2000" dirty="0">
                <a:solidFill>
                  <a:srgbClr val="353535">
                    <a:lumMod val="60000"/>
                    <a:lumOff val="40000"/>
                  </a:srgbClr>
                </a:solidFill>
              </a:rPr>
              <a:t>seɾ.bi.ˈ</a:t>
            </a:r>
            <a:r>
              <a:rPr lang="en-US" sz="2000" dirty="0" err="1">
                <a:solidFill>
                  <a:srgbClr val="353535">
                    <a:lumMod val="60000"/>
                    <a:lumOff val="40000"/>
                  </a:srgbClr>
                </a:solidFill>
              </a:rPr>
              <a:t>d̪oɾ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53535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EDBF8-0026-4D32-A405-C85831128AB4}"/>
              </a:ext>
            </a:extLst>
          </p:cNvPr>
          <p:cNvSpPr txBox="1"/>
          <p:nvPr/>
        </p:nvSpPr>
        <p:spPr>
          <a:xfrm>
            <a:off x="939567" y="3713480"/>
            <a:ext cx="91277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Algo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utilizado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para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(comida 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bebida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3A423-3A1D-46F8-B1EF-AD5AAC3CAF9D}"/>
              </a:ext>
            </a:extLst>
          </p:cNvPr>
          <p:cNvSpPr txBox="1"/>
          <p:nvPr/>
        </p:nvSpPr>
        <p:spPr>
          <a:xfrm>
            <a:off x="6253212" y="3173292"/>
            <a:ext cx="24750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BC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aplicaciones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C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44058-9443-4B00-B12C-69665F35F57E}"/>
              </a:ext>
            </a:extLst>
          </p:cNvPr>
          <p:cNvCxnSpPr>
            <a:cxnSpLocks/>
          </p:cNvCxnSpPr>
          <p:nvPr/>
        </p:nvCxnSpPr>
        <p:spPr>
          <a:xfrm flipV="1">
            <a:off x="6316910" y="4009945"/>
            <a:ext cx="3531765" cy="3262"/>
          </a:xfrm>
          <a:prstGeom prst="line">
            <a:avLst/>
          </a:prstGeom>
          <a:ln w="28575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4D5CAC-8E91-4D14-8809-4C69F1A7BDD3}"/>
              </a:ext>
            </a:extLst>
          </p:cNvPr>
          <p:cNvSpPr txBox="1"/>
          <p:nvPr/>
        </p:nvSpPr>
        <p:spPr>
          <a:xfrm>
            <a:off x="6179475" y="3687207"/>
            <a:ext cx="1747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1656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A535-0F13-42F6-A7F9-BDC25013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la </a:t>
            </a:r>
            <a:r>
              <a:rPr lang="en-US" dirty="0" err="1"/>
              <a:t>virtualización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CE14F-C2D3-49DC-9CCD-8E89D200E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92881"/>
          </a:xfrm>
        </p:spPr>
        <p:txBody>
          <a:bodyPr/>
          <a:lstStyle/>
          <a:p>
            <a:r>
              <a:rPr lang="en-US" dirty="0" err="1"/>
              <a:t>Utilización</a:t>
            </a:r>
            <a:endParaRPr lang="en-US" dirty="0"/>
          </a:p>
          <a:p>
            <a:r>
              <a:rPr lang="en-US" dirty="0" err="1"/>
              <a:t>Ahorro</a:t>
            </a:r>
            <a:endParaRPr lang="en-US" dirty="0"/>
          </a:p>
          <a:p>
            <a:r>
              <a:rPr lang="en-US" dirty="0" err="1"/>
              <a:t>Facilidad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415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.potx" id="{5F77714E-CA00-415A-8458-979F19FCEF73}" vid="{82C78859-7BB8-4D41-BFD2-BC7351C3FA4D}"/>
    </a:ext>
  </a:extLst>
</a:theme>
</file>

<file path=ppt/theme/theme3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F1F10011-E116-4181-B626-539B363322FF}" vid="{7B42F46A-297A-46BB-A84B-12380A0305EF}"/>
    </a:ext>
  </a:extLst>
</a:theme>
</file>

<file path=ppt/theme/theme4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Ned Pyle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BRK1094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11111111-1111-1111-1111-111111111111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36</Value>
      <Value>85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9d1f81f6-e953-47ea-988e-33ed651c58e6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30e9df3-be65-4c73-a93b-d1236ebd677e"/>
    <ds:schemaRef ds:uri="5a4b3278-325d-441a-b38f-6f1926bc734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6FC743-DF17-4E19-BFE5-681939C2BC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1701</TotalTime>
  <Words>761</Words>
  <Application>Microsoft Office PowerPoint</Application>
  <PresentationFormat>Widescreen</PresentationFormat>
  <Paragraphs>116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5-50201_Microsoft_Ready_Template</vt:lpstr>
      <vt:lpstr>1_6-30537_Envision 2016 Concurrent Template_Dark</vt:lpstr>
      <vt:lpstr>1_5-50203_Microsoft_Ignite_Template</vt:lpstr>
      <vt:lpstr>Facultativa de Carrera I</vt:lpstr>
      <vt:lpstr>Bienvenidos al curso de Administración de servidores!</vt:lpstr>
      <vt:lpstr>Lo que aprenderás en el curso</vt:lpstr>
      <vt:lpstr>Acerca del autor</vt:lpstr>
      <vt:lpstr>¿Preguntas?</vt:lpstr>
      <vt:lpstr>Virtualización de servidores</vt:lpstr>
      <vt:lpstr>Máquinas virtuales</vt:lpstr>
      <vt:lpstr>Servidor</vt:lpstr>
      <vt:lpstr>¿Por qué la virtualización de servidores?</vt:lpstr>
      <vt:lpstr>Utilizado en el centro de datos, en el escritorio, y en la nube</vt:lpstr>
      <vt:lpstr>Ahorro de dinero a la organización proporcionando ‘agilidad’</vt:lpstr>
      <vt:lpstr>Facilitar el trabajo como administrador</vt:lpstr>
      <vt:lpstr>Beneficios de la virtualización</vt:lpstr>
      <vt:lpstr>Eficiencia en el centro de datos</vt:lpstr>
      <vt:lpstr>Agilidad en el negocio</vt:lpstr>
      <vt:lpstr>Disponibilidad</vt:lpstr>
      <vt:lpstr>Ahorro de TIEMPO para el negocio y los administradores</vt:lpstr>
      <vt:lpstr>Ahorro de dinero</vt:lpstr>
      <vt:lpstr>Seguridad en el trabajo</vt:lpstr>
      <vt:lpstr>Arquitectura de virtualización</vt:lpstr>
      <vt:lpstr>¿Qué es la virtualización de servidores?</vt:lpstr>
      <vt:lpstr>¿Qué es un hipervisor?</vt:lpstr>
      <vt:lpstr>Tipos de Hipervisores</vt:lpstr>
      <vt:lpstr>Arquitectura hypervisor tipo I</vt:lpstr>
      <vt:lpstr>Arquitectura hipervisor Tipo II</vt:lpstr>
      <vt:lpstr>Administración de la virtualización</vt:lpstr>
      <vt:lpstr>Máquinas virtuales y recursos virtuales</vt:lpstr>
      <vt:lpstr>CPU virtual, memoria, almacenamiento, y red</vt:lpstr>
      <vt:lpstr>Funcionalidades de alta disponibilidad</vt:lpstr>
      <vt:lpstr>Optimización del desempeño</vt:lpstr>
      <vt:lpstr>Q&amp;A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your IT career</dc:title>
  <dc:subject>Microsoft Ignite</dc:subject>
  <dc:creator>Brieanne Vanderpool</dc:creator>
  <cp:keywords>Microsoft Ignite</cp:keywords>
  <dc:description/>
  <cp:lastModifiedBy>Humberto Castellon</cp:lastModifiedBy>
  <cp:revision>125</cp:revision>
  <cp:lastPrinted>2018-11-27T16:28:11Z</cp:lastPrinted>
  <dcterms:created xsi:type="dcterms:W3CDTF">2018-08-10T17:04:28Z</dcterms:created>
  <dcterms:modified xsi:type="dcterms:W3CDTF">2019-01-17T19:35:45Z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85;#Microsoft Ignite|11111111-1111-1111-1111-111111111111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